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3C8F"/>
    <a:srgbClr val="3C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610"/>
  </p:normalViewPr>
  <p:slideViewPr>
    <p:cSldViewPr snapToGrid="0" snapToObjects="1">
      <p:cViewPr varScale="1">
        <p:scale>
          <a:sx n="91" d="100"/>
          <a:sy n="91" d="100"/>
        </p:scale>
        <p:origin x="8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1"/>
  <c:style val="2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Résultats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D3C8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DF81-2448-8853-90E45EF6EC0E}"/>
              </c:ext>
            </c:extLst>
          </c:dPt>
          <c:dPt>
            <c:idx val="1"/>
            <c:bubble3D val="0"/>
            <c:spPr>
              <a:solidFill>
                <a:srgbClr val="5B7FC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DF81-2448-8853-90E45EF6EC0E}"/>
              </c:ext>
            </c:extLst>
          </c:dPt>
          <c:dPt>
            <c:idx val="2"/>
            <c:bubble3D val="0"/>
            <c:spPr>
              <a:solidFill>
                <a:srgbClr val="E05A5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DF81-2448-8853-90E45EF6EC0E}"/>
              </c:ext>
            </c:extLst>
          </c:dPt>
          <c:dPt>
            <c:idx val="3"/>
            <c:bubble3D val="0"/>
            <c:spPr>
              <a:solidFill>
                <a:srgbClr val="C1272D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DF81-2448-8853-90E45EF6EC0E}"/>
              </c:ext>
            </c:extLst>
          </c:dPt>
          <c:dPt>
            <c:idx val="4"/>
            <c:bubble3D val="0"/>
            <c:spPr>
              <a:solidFill>
                <a:schemeClr val="accent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DF81-2448-8853-90E45EF6EC0E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F81-2448-8853-90E45EF6EC0E}"/>
                </c:ext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F81-2448-8853-90E45EF6EC0E}"/>
                </c:ext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F81-2448-8853-90E45EF6EC0E}"/>
                </c:ext>
              </c:extLst>
            </c:dLbl>
            <c:dLbl>
              <c:idx val="3"/>
              <c:layout>
                <c:manualLayout>
                  <c:x val="7.8648462211454336E-3"/>
                  <c:y val="3.7808641975308643E-2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F81-2448-8853-90E45EF6EC0E}"/>
                </c:ext>
              </c:extLst>
            </c:dLbl>
            <c:dLbl>
              <c:idx val="4"/>
              <c:layout>
                <c:manualLayout>
                  <c:x val="1.4690759808870045E-2"/>
                  <c:y val="6.8672839506172839E-2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F81-2448-8853-90E45EF6EC0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Oui tout à fait</c:v>
                </c:pt>
                <c:pt idx="1">
                  <c:v>Oui plutôt</c:v>
                </c:pt>
                <c:pt idx="2">
                  <c:v>Non plutôt pas</c:v>
                </c:pt>
                <c:pt idx="3">
                  <c:v>Non pas du tout</c:v>
                </c:pt>
                <c:pt idx="4">
                  <c:v>Ne sais pas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68</c:v>
                </c:pt>
                <c:pt idx="1">
                  <c:v>23</c:v>
                </c:pt>
                <c:pt idx="2">
                  <c:v>5</c:v>
                </c:pt>
                <c:pt idx="3">
                  <c:v>2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F81-2448-8853-90E45EF6EC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solidFill>
          <a:srgbClr val="FFFFFF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100">
              <a:solidFill>
                <a:srgbClr val="1A2B5E"/>
              </a:solidFill>
            </a:defRPr>
          </a:pPr>
          <a:endParaRPr lang="fr-FR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1"/>
  <c:style val="2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Résultats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D3C8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E16A-7B4A-83BC-B8592B340874}"/>
              </c:ext>
            </c:extLst>
          </c:dPt>
          <c:dPt>
            <c:idx val="1"/>
            <c:bubble3D val="0"/>
            <c:spPr>
              <a:solidFill>
                <a:srgbClr val="5B7FC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E16A-7B4A-83BC-B8592B340874}"/>
              </c:ext>
            </c:extLst>
          </c:dPt>
          <c:dPt>
            <c:idx val="2"/>
            <c:bubble3D val="0"/>
            <c:spPr>
              <a:solidFill>
                <a:srgbClr val="E05A5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E16A-7B4A-83BC-B8592B340874}"/>
              </c:ext>
            </c:extLst>
          </c:dPt>
          <c:dPt>
            <c:idx val="3"/>
            <c:bubble3D val="0"/>
            <c:spPr>
              <a:solidFill>
                <a:srgbClr val="C1272D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E16A-7B4A-83BC-B8592B340874}"/>
              </c:ext>
            </c:extLst>
          </c:dPt>
          <c:dPt>
            <c:idx val="4"/>
            <c:bubble3D val="0"/>
            <c:spPr>
              <a:solidFill>
                <a:schemeClr val="accent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E16A-7B4A-83BC-B8592B340874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16A-7B4A-83BC-B8592B340874}"/>
                </c:ext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16A-7B4A-83BC-B8592B340874}"/>
                </c:ext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16A-7B4A-83BC-B8592B340874}"/>
                </c:ext>
              </c:extLst>
            </c:dLbl>
            <c:dLbl>
              <c:idx val="3"/>
              <c:layout>
                <c:manualLayout>
                  <c:x val="1.77632243084999E-2"/>
                  <c:y val="9.0277777777777776E-2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16A-7B4A-83BC-B8592B340874}"/>
                </c:ext>
              </c:extLst>
            </c:dLbl>
            <c:dLbl>
              <c:idx val="4"/>
              <c:layout>
                <c:manualLayout>
                  <c:x val="6.226108755636315E-3"/>
                  <c:y val="3.4722222222222224E-2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16A-7B4A-83BC-B8592B34087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Très favorable</c:v>
                </c:pt>
                <c:pt idx="1">
                  <c:v>Plutôt favorable</c:v>
                </c:pt>
                <c:pt idx="2">
                  <c:v>Plutôt pas favorable</c:v>
                </c:pt>
                <c:pt idx="3">
                  <c:v>Pas du tout favorable</c:v>
                </c:pt>
                <c:pt idx="4">
                  <c:v>Ne sais pas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58</c:v>
                </c:pt>
                <c:pt idx="1">
                  <c:v>34</c:v>
                </c:pt>
                <c:pt idx="2">
                  <c:v>5</c:v>
                </c:pt>
                <c:pt idx="3">
                  <c:v>1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16A-7B4A-83BC-B8592B3408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solidFill>
          <a:srgbClr val="FFFFFF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100">
              <a:solidFill>
                <a:srgbClr val="1A2B5E"/>
              </a:solidFill>
            </a:defRPr>
          </a:pPr>
          <a:endParaRPr lang="fr-FR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1"/>
  <c:style val="2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Résultats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D3C8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D746-2748-8904-E4520BDCDD07}"/>
              </c:ext>
            </c:extLst>
          </c:dPt>
          <c:dPt>
            <c:idx val="1"/>
            <c:bubble3D val="0"/>
            <c:spPr>
              <a:solidFill>
                <a:srgbClr val="5B7FC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D746-2748-8904-E4520BDCDD07}"/>
              </c:ext>
            </c:extLst>
          </c:dPt>
          <c:dPt>
            <c:idx val="2"/>
            <c:bubble3D val="0"/>
            <c:spPr>
              <a:solidFill>
                <a:srgbClr val="E05A5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D746-2748-8904-E4520BDCDD07}"/>
              </c:ext>
            </c:extLst>
          </c:dPt>
          <c:dPt>
            <c:idx val="3"/>
            <c:bubble3D val="0"/>
            <c:spPr>
              <a:solidFill>
                <a:srgbClr val="C1272D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D746-2748-8904-E4520BDCDD07}"/>
              </c:ext>
            </c:extLst>
          </c:dPt>
          <c:dPt>
            <c:idx val="4"/>
            <c:bubble3D val="0"/>
            <c:spPr>
              <a:solidFill>
                <a:schemeClr val="accent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D746-2748-8904-E4520BDCDD07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746-2748-8904-E4520BDCDD07}"/>
                </c:ext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746-2748-8904-E4520BDCDD07}"/>
                </c:ext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746-2748-8904-E4520BDCDD07}"/>
                </c:ext>
              </c:extLst>
            </c:dLbl>
            <c:dLbl>
              <c:idx val="3"/>
              <c:layout>
                <c:manualLayout>
                  <c:x val="4.5293256612154248E-2"/>
                  <c:y val="0.11805555555555555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746-2748-8904-E4520BDCDD07}"/>
                </c:ext>
              </c:extLst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746-2748-8904-E4520BDCDD07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Oui tout à fait</c:v>
                </c:pt>
                <c:pt idx="1">
                  <c:v>Oui plutôt</c:v>
                </c:pt>
                <c:pt idx="2">
                  <c:v>Non plutôt pas</c:v>
                </c:pt>
                <c:pt idx="3">
                  <c:v>Non pas du tout</c:v>
                </c:pt>
                <c:pt idx="4">
                  <c:v>Ne sais pas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69</c:v>
                </c:pt>
                <c:pt idx="1">
                  <c:v>24</c:v>
                </c:pt>
                <c:pt idx="2">
                  <c:v>3</c:v>
                </c:pt>
                <c:pt idx="3">
                  <c:v>1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746-2748-8904-E4520BDCDD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solidFill>
          <a:srgbClr val="FFFFFF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100">
              <a:solidFill>
                <a:srgbClr val="1A2B5E"/>
              </a:solidFill>
            </a:defRPr>
          </a:pPr>
          <a:endParaRPr lang="fr-FR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1"/>
  <c:style val="2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Résultats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D3C8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6DBB-1D49-8A9D-17398476C503}"/>
              </c:ext>
            </c:extLst>
          </c:dPt>
          <c:dPt>
            <c:idx val="1"/>
            <c:bubble3D val="0"/>
            <c:spPr>
              <a:solidFill>
                <a:srgbClr val="5B7FC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6DBB-1D49-8A9D-17398476C503}"/>
              </c:ext>
            </c:extLst>
          </c:dPt>
          <c:dPt>
            <c:idx val="2"/>
            <c:bubble3D val="0"/>
            <c:spPr>
              <a:solidFill>
                <a:srgbClr val="E05A5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6DBB-1D49-8A9D-17398476C503}"/>
              </c:ext>
            </c:extLst>
          </c:dPt>
          <c:dPt>
            <c:idx val="3"/>
            <c:bubble3D val="0"/>
            <c:spPr>
              <a:solidFill>
                <a:srgbClr val="C1272D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6DBB-1D49-8A9D-17398476C503}"/>
              </c:ext>
            </c:extLst>
          </c:dPt>
          <c:dPt>
            <c:idx val="4"/>
            <c:bubble3D val="0"/>
            <c:spPr>
              <a:solidFill>
                <a:schemeClr val="accent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6DBB-1D49-8A9D-17398476C503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B-1D49-8A9D-17398476C503}"/>
                </c:ext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B-1D49-8A9D-17398476C503}"/>
                </c:ext>
              </c:extLst>
            </c:dLbl>
            <c:dLbl>
              <c:idx val="2"/>
              <c:layout>
                <c:manualLayout>
                  <c:x val="3.9521670368127058E-2"/>
                  <c:y val="7.5116895110333426E-2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DBB-1D49-8A9D-17398476C503}"/>
                </c:ext>
              </c:extLst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DBB-1D49-8A9D-17398476C503}"/>
                </c:ext>
              </c:extLst>
            </c:dLbl>
            <c:dLbl>
              <c:idx val="4"/>
              <c:layout>
                <c:manualLayout>
                  <c:x val="3.2484521165623528E-3"/>
                  <c:y val="6.8672839506172839E-2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DBB-1D49-8A9D-17398476C503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Très favorable</c:v>
                </c:pt>
                <c:pt idx="1">
                  <c:v>Plutôt favorable</c:v>
                </c:pt>
                <c:pt idx="2">
                  <c:v>Plutôt pas favorable</c:v>
                </c:pt>
                <c:pt idx="3">
                  <c:v>Pas du tout favorable</c:v>
                </c:pt>
                <c:pt idx="4">
                  <c:v>Ne sais pas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80</c:v>
                </c:pt>
                <c:pt idx="1">
                  <c:v>7</c:v>
                </c:pt>
                <c:pt idx="2">
                  <c:v>3</c:v>
                </c:pt>
                <c:pt idx="3">
                  <c:v>9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DBB-1D49-8A9D-17398476C5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solidFill>
          <a:srgbClr val="FFFFFF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100">
              <a:solidFill>
                <a:srgbClr val="1A2B5E"/>
              </a:solidFill>
            </a:defRPr>
          </a:pPr>
          <a:endParaRPr lang="fr-FR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1"/>
  <c:style val="2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Résultats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D3C8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3D2C-6D42-A731-49926AEAF68D}"/>
              </c:ext>
            </c:extLst>
          </c:dPt>
          <c:dPt>
            <c:idx val="1"/>
            <c:bubble3D val="0"/>
            <c:spPr>
              <a:solidFill>
                <a:srgbClr val="5B7FC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3D2C-6D42-A731-49926AEAF68D}"/>
              </c:ext>
            </c:extLst>
          </c:dPt>
          <c:dPt>
            <c:idx val="2"/>
            <c:bubble3D val="0"/>
            <c:spPr>
              <a:solidFill>
                <a:srgbClr val="E05A5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3D2C-6D42-A731-49926AEAF68D}"/>
              </c:ext>
            </c:extLst>
          </c:dPt>
          <c:dPt>
            <c:idx val="3"/>
            <c:bubble3D val="0"/>
            <c:spPr>
              <a:solidFill>
                <a:srgbClr val="C1272D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3D2C-6D42-A731-49926AEAF68D}"/>
              </c:ext>
            </c:extLst>
          </c:dPt>
          <c:dPt>
            <c:idx val="4"/>
            <c:bubble3D val="0"/>
            <c:spPr>
              <a:solidFill>
                <a:schemeClr val="accent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3D2C-6D42-A731-49926AEAF68D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D2C-6D42-A731-49926AEAF68D}"/>
                </c:ext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D2C-6D42-A731-49926AEAF68D}"/>
                </c:ext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D2C-6D42-A731-49926AEAF68D}"/>
                </c:ext>
              </c:extLst>
            </c:dLbl>
            <c:dLbl>
              <c:idx val="3"/>
              <c:layout>
                <c:manualLayout>
                  <c:x val="4.1474190726159231E-2"/>
                  <c:y val="0.10262345679012345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D2C-6D42-A731-49926AEAF68D}"/>
                </c:ext>
              </c:extLst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D2C-6D42-A731-49926AEAF68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Très favorable</c:v>
                </c:pt>
                <c:pt idx="1">
                  <c:v>Plutôt favorable</c:v>
                </c:pt>
                <c:pt idx="2">
                  <c:v>Plutôt pas favorable</c:v>
                </c:pt>
                <c:pt idx="3">
                  <c:v>Pas du tout favorable</c:v>
                </c:pt>
                <c:pt idx="4">
                  <c:v>Ne sais pas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70</c:v>
                </c:pt>
                <c:pt idx="1">
                  <c:v>23</c:v>
                </c:pt>
                <c:pt idx="2">
                  <c:v>3</c:v>
                </c:pt>
                <c:pt idx="3">
                  <c:v>1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D2C-6D42-A731-49926AEAF6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solidFill>
          <a:srgbClr val="FFFFFF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100">
              <a:solidFill>
                <a:srgbClr val="1A2B5E"/>
              </a:solidFill>
            </a:defRPr>
          </a:pPr>
          <a:endParaRPr lang="fr-FR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1"/>
  <c:style val="2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Résultats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D3C8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EC62-0743-B01B-0CA8AFAC0C0A}"/>
              </c:ext>
            </c:extLst>
          </c:dPt>
          <c:dPt>
            <c:idx val="1"/>
            <c:bubble3D val="0"/>
            <c:spPr>
              <a:solidFill>
                <a:srgbClr val="5B7FC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EC62-0743-B01B-0CA8AFAC0C0A}"/>
              </c:ext>
            </c:extLst>
          </c:dPt>
          <c:dPt>
            <c:idx val="2"/>
            <c:bubble3D val="0"/>
            <c:spPr>
              <a:solidFill>
                <a:srgbClr val="E05A5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EC62-0743-B01B-0CA8AFAC0C0A}"/>
              </c:ext>
            </c:extLst>
          </c:dPt>
          <c:dPt>
            <c:idx val="3"/>
            <c:bubble3D val="0"/>
            <c:spPr>
              <a:solidFill>
                <a:srgbClr val="C1272D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EC62-0743-B01B-0CA8AFAC0C0A}"/>
              </c:ext>
            </c:extLst>
          </c:dPt>
          <c:dPt>
            <c:idx val="4"/>
            <c:bubble3D val="0"/>
            <c:spPr>
              <a:solidFill>
                <a:schemeClr val="accent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EC62-0743-B01B-0CA8AFAC0C0A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C62-0743-B01B-0CA8AFAC0C0A}"/>
                </c:ext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C62-0743-B01B-0CA8AFAC0C0A}"/>
                </c:ext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C62-0743-B01B-0CA8AFAC0C0A}"/>
                </c:ext>
              </c:extLst>
            </c:dLbl>
            <c:dLbl>
              <c:idx val="3"/>
              <c:layout>
                <c:manualLayout>
                  <c:x val="1.2686587253516388E-2"/>
                  <c:y val="5.3240740740740741E-2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C62-0743-B01B-0CA8AFAC0C0A}"/>
                </c:ext>
              </c:extLst>
            </c:dLbl>
            <c:dLbl>
              <c:idx val="4"/>
              <c:layout>
                <c:manualLayout>
                  <c:x val="3.102538865334141E-2"/>
                  <c:y val="0.10802469135802469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C62-0743-B01B-0CA8AFAC0C0A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Très favorable</c:v>
                </c:pt>
                <c:pt idx="1">
                  <c:v>Plutôt favorable</c:v>
                </c:pt>
                <c:pt idx="2">
                  <c:v>Plutôt pas favorable</c:v>
                </c:pt>
                <c:pt idx="3">
                  <c:v>Pas du tout favorable</c:v>
                </c:pt>
                <c:pt idx="4">
                  <c:v>Ne sais pas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81</c:v>
                </c:pt>
                <c:pt idx="1">
                  <c:v>13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C62-0743-B01B-0CA8AFAC0C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solidFill>
          <a:srgbClr val="FFFFFF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100">
              <a:solidFill>
                <a:srgbClr val="1A2B5E"/>
              </a:solidFill>
            </a:defRPr>
          </a:pPr>
          <a:endParaRPr lang="fr-FR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1"/>
  <c:style val="2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Résultats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E05A5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3F5A-4E48-AC8D-EA59FA989D03}"/>
              </c:ext>
            </c:extLst>
          </c:dPt>
          <c:dPt>
            <c:idx val="1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3F5A-4E48-AC8D-EA59FA989D03}"/>
              </c:ext>
            </c:extLst>
          </c:dPt>
          <c:dPt>
            <c:idx val="2"/>
            <c:bubble3D val="0"/>
            <c:spPr>
              <a:solidFill>
                <a:srgbClr val="5B7FC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3F5A-4E48-AC8D-EA59FA989D03}"/>
              </c:ext>
            </c:extLst>
          </c:dPt>
          <c:dPt>
            <c:idx val="3"/>
            <c:bubble3D val="0"/>
            <c:spPr>
              <a:solidFill>
                <a:srgbClr val="1D3C8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3F5A-4E48-AC8D-EA59FA989D03}"/>
              </c:ext>
            </c:extLst>
          </c:dPt>
          <c:dPt>
            <c:idx val="4"/>
            <c:bubble3D val="0"/>
            <c:spPr>
              <a:solidFill>
                <a:schemeClr val="accent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3F5A-4E48-AC8D-EA59FA989D03}"/>
              </c:ext>
            </c:extLst>
          </c:dPt>
          <c:dLbls>
            <c:dLbl>
              <c:idx val="0"/>
              <c:layout>
                <c:manualLayout>
                  <c:x val="2.0400346591291474E-2"/>
                  <c:y val="6.25E-2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F5A-4E48-AC8D-EA59FA989D03}"/>
                </c:ext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F5A-4E48-AC8D-EA59FA989D03}"/>
                </c:ext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F5A-4E48-AC8D-EA59FA989D03}"/>
                </c:ext>
              </c:extLst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F5A-4E48-AC8D-EA59FA989D03}"/>
                </c:ext>
              </c:extLst>
            </c:dLbl>
            <c:dLbl>
              <c:idx val="4"/>
              <c:layout>
                <c:manualLayout>
                  <c:x val="-8.6509018103506294E-3"/>
                  <c:y val="8.1018518518518517E-2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F5A-4E48-AC8D-EA59FA989D03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Plutôt de l'école</c:v>
                </c:pt>
                <c:pt idx="1">
                  <c:v>Autant de l'école que des parents</c:v>
                </c:pt>
                <c:pt idx="2">
                  <c:v>Plutôt des parents</c:v>
                </c:pt>
                <c:pt idx="3">
                  <c:v>Uniquement des parents</c:v>
                </c:pt>
                <c:pt idx="4">
                  <c:v>Ne sais pas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</c:v>
                </c:pt>
                <c:pt idx="1">
                  <c:v>41</c:v>
                </c:pt>
                <c:pt idx="2">
                  <c:v>40</c:v>
                </c:pt>
                <c:pt idx="3">
                  <c:v>17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F5A-4E48-AC8D-EA59FA989D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solidFill>
          <a:srgbClr val="FFFFFF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100">
              <a:solidFill>
                <a:srgbClr val="1A2B5E"/>
              </a:solidFill>
            </a:defRPr>
          </a:pPr>
          <a:endParaRPr lang="fr-FR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356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3"/>
          <p:cNvSpPr/>
          <p:nvPr/>
        </p:nvSpPr>
        <p:spPr>
          <a:xfrm>
            <a:off x="4572000" y="22860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kern="0" spc="200" dirty="0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 PROPOSITIONS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kern="0" spc="100" dirty="0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LA FRANCE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58093" y="1471355"/>
            <a:ext cx="3566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kern="0" spc="300" dirty="0">
                <a:solidFill>
                  <a:srgbClr val="1C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CONSULTATION</a:t>
            </a:r>
            <a:endParaRPr lang="en-US" sz="2200" dirty="0">
              <a:solidFill>
                <a:srgbClr val="1C3C8F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658093" y="2157155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kern="0" spc="200" dirty="0">
                <a:solidFill>
                  <a:srgbClr val="1C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 ADHÉRENTS</a:t>
            </a:r>
            <a:endParaRPr lang="en-US" sz="2200" dirty="0">
              <a:solidFill>
                <a:srgbClr val="1C3C8F"/>
              </a:solidFill>
            </a:endParaRPr>
          </a:p>
        </p:txBody>
      </p:sp>
      <p:sp>
        <p:nvSpPr>
          <p:cNvPr id="8" name="Text 6"/>
          <p:cNvSpPr/>
          <p:nvPr/>
        </p:nvSpPr>
        <p:spPr>
          <a:xfrm>
            <a:off x="612373" y="2842955"/>
            <a:ext cx="3566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200" b="1" dirty="0">
                <a:solidFill>
                  <a:srgbClr val="1C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FAMILLE</a:t>
            </a:r>
            <a:endParaRPr lang="en-US" sz="6200" dirty="0">
              <a:solidFill>
                <a:srgbClr val="1C3C8F"/>
              </a:solidFill>
            </a:endParaRPr>
          </a:p>
        </p:txBody>
      </p:sp>
      <p:sp>
        <p:nvSpPr>
          <p:cNvPr id="9" name="Shape 7"/>
          <p:cNvSpPr/>
          <p:nvPr/>
        </p:nvSpPr>
        <p:spPr>
          <a:xfrm>
            <a:off x="612373" y="4260275"/>
            <a:ext cx="2639291" cy="91440"/>
          </a:xfrm>
          <a:prstGeom prst="rect">
            <a:avLst/>
          </a:prstGeom>
          <a:solidFill>
            <a:schemeClr val="bg1"/>
          </a:solidFill>
          <a:ln w="12700">
            <a:noFill/>
            <a:prstDash val="solid"/>
          </a:ln>
        </p:spPr>
        <p:txBody>
          <a:bodyPr/>
          <a:lstStyle/>
          <a:p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10" name="Text 8"/>
          <p:cNvSpPr/>
          <p:nvPr/>
        </p:nvSpPr>
        <p:spPr>
          <a:xfrm>
            <a:off x="658093" y="4443155"/>
            <a:ext cx="3566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C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Consultation </a:t>
            </a:r>
            <a:r>
              <a:rPr lang="en-US" sz="1300" dirty="0" err="1">
                <a:solidFill>
                  <a:srgbClr val="1C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menée</a:t>
            </a:r>
            <a:r>
              <a:rPr lang="en-US" sz="1300">
                <a:solidFill>
                  <a:srgbClr val="1C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err="1">
                <a:solidFill>
                  <a:srgbClr val="1C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auprès</a:t>
            </a:r>
            <a:r>
              <a:rPr lang="en-US" sz="1300">
                <a:solidFill>
                  <a:srgbClr val="1C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des </a:t>
            </a:r>
            <a:r>
              <a:rPr lang="en-US" sz="1300" err="1">
                <a:solidFill>
                  <a:srgbClr val="1C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adhérents</a:t>
            </a:r>
            <a:r>
              <a:rPr lang="en-US" sz="1300">
                <a:solidFill>
                  <a:srgbClr val="1C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LR</a:t>
            </a:r>
            <a:endParaRPr lang="en-US" sz="1300">
              <a:solidFill>
                <a:srgbClr val="1C3C8F"/>
              </a:solidFill>
            </a:endParaRPr>
          </a:p>
          <a:p>
            <a:pPr marL="0" indent="0">
              <a:buNone/>
            </a:pPr>
            <a:r>
              <a:rPr lang="en-US" sz="1300">
                <a:solidFill>
                  <a:srgbClr val="1C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 18 mars au 7 </a:t>
            </a:r>
            <a:r>
              <a:rPr lang="en-US" sz="1300" err="1">
                <a:solidFill>
                  <a:srgbClr val="1C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avril</a:t>
            </a:r>
            <a:r>
              <a:rPr lang="en-US" sz="1300">
                <a:solidFill>
                  <a:srgbClr val="1C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</a:t>
            </a:r>
            <a:endParaRPr lang="en-US" sz="1300">
              <a:solidFill>
                <a:srgbClr val="1C3C8F"/>
              </a:solidFill>
            </a:endParaRPr>
          </a:p>
          <a:p>
            <a:pPr marL="0" indent="0">
              <a:buNone/>
            </a:pPr>
            <a:r>
              <a:rPr lang="en-US" sz="1300" b="1">
                <a:solidFill>
                  <a:srgbClr val="1C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8 991 </a:t>
            </a:r>
            <a:r>
              <a:rPr lang="en-US" sz="1300" b="1" err="1">
                <a:solidFill>
                  <a:srgbClr val="1C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répondants</a:t>
            </a:r>
            <a:endParaRPr lang="en-US" sz="1300">
              <a:solidFill>
                <a:srgbClr val="1C3C8F"/>
              </a:solidFill>
            </a:endParaRPr>
          </a:p>
        </p:txBody>
      </p:sp>
      <p:pic>
        <p:nvPicPr>
          <p:cNvPr id="1028" name="Picture 4" descr="Les Républicains — Wikipédia">
            <a:extLst>
              <a:ext uri="{FF2B5EF4-FFF2-40B4-BE49-F238E27FC236}">
                <a16:creationId xmlns:a16="http://schemas.microsoft.com/office/drawing/2014/main" id="{41FEFC00-BD03-32AD-7953-8A3C18B134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0706" y="6026726"/>
            <a:ext cx="1241293" cy="831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C3A5CD68-8D3F-0AD4-8395-F849FEE44D6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C3C8F">
              <a:alpha val="25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365760" y="537002"/>
            <a:ext cx="11521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2600" b="1" dirty="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9 adhérents sur 10 souhaitent voir se développer en France une politique familiale plus ambitieuse</a:t>
            </a:r>
            <a:endParaRPr lang="fr-FR" sz="2600" dirty="0">
              <a:solidFill>
                <a:srgbClr val="002060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365760" y="914400"/>
            <a:ext cx="114300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b="1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France devrait-elle mener une politique plus ambitieuse pour soutenir les familles et encourager les naissances ?</a:t>
            </a:r>
            <a:endParaRPr lang="fr-FR" dirty="0"/>
          </a:p>
        </p:txBody>
      </p:sp>
      <p:graphicFrame>
        <p:nvGraphicFramePr>
          <p:cNvPr id="9" name="Chart 0"/>
          <p:cNvGraphicFramePr/>
          <p:nvPr>
            <p:extLst>
              <p:ext uri="{D42A27DB-BD31-4B8C-83A1-F6EECF244321}">
                <p14:modId xmlns:p14="http://schemas.microsoft.com/office/powerpoint/2010/main" val="482030172"/>
              </p:ext>
            </p:extLst>
          </p:nvPr>
        </p:nvGraphicFramePr>
        <p:xfrm>
          <a:off x="457200" y="2286000"/>
          <a:ext cx="5943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8"/>
          <p:cNvSpPr/>
          <p:nvPr/>
        </p:nvSpPr>
        <p:spPr>
          <a:xfrm>
            <a:off x="6858000" y="242316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Sous-total </a:t>
            </a:r>
            <a:r>
              <a:rPr lang="en-US" sz="1300" err="1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Oui</a:t>
            </a:r>
            <a:r>
              <a:rPr lang="en-US" sz="130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>
              <a:solidFill>
                <a:srgbClr val="002060"/>
              </a:solidFill>
            </a:endParaRPr>
          </a:p>
        </p:txBody>
      </p:sp>
      <p:sp>
        <p:nvSpPr>
          <p:cNvPr id="12" name="Text 9"/>
          <p:cNvSpPr/>
          <p:nvPr/>
        </p:nvSpPr>
        <p:spPr>
          <a:xfrm>
            <a:off x="6858000" y="2926080"/>
            <a:ext cx="4846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0" b="1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91%</a:t>
            </a:r>
            <a:endParaRPr lang="en-US" sz="8000">
              <a:solidFill>
                <a:srgbClr val="002060"/>
              </a:solidFill>
            </a:endParaRPr>
          </a:p>
        </p:txBody>
      </p:sp>
      <p:sp>
        <p:nvSpPr>
          <p:cNvPr id="14" name="Shape 11"/>
          <p:cNvSpPr/>
          <p:nvPr/>
        </p:nvSpPr>
        <p:spPr>
          <a:xfrm>
            <a:off x="10789920" y="2591908"/>
            <a:ext cx="91440" cy="777240"/>
          </a:xfrm>
          <a:prstGeom prst="rect">
            <a:avLst/>
          </a:prstGeom>
          <a:solidFill>
            <a:srgbClr val="1D3C8F"/>
          </a:solidFill>
          <a:ln w="12700">
            <a:solidFill>
              <a:srgbClr val="1D3C8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2"/>
          <p:cNvSpPr/>
          <p:nvPr/>
        </p:nvSpPr>
        <p:spPr>
          <a:xfrm>
            <a:off x="10972800" y="264677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Oui tout à fait</a:t>
            </a:r>
            <a:endParaRPr lang="en-US" sz="1000"/>
          </a:p>
        </p:txBody>
      </p:sp>
      <p:sp>
        <p:nvSpPr>
          <p:cNvPr id="16" name="Text 13"/>
          <p:cNvSpPr/>
          <p:nvPr/>
        </p:nvSpPr>
        <p:spPr>
          <a:xfrm>
            <a:off x="10972800" y="2975956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68%</a:t>
            </a:r>
            <a:endParaRPr lang="en-US" sz="1800"/>
          </a:p>
        </p:txBody>
      </p:sp>
      <p:sp>
        <p:nvSpPr>
          <p:cNvPr id="18" name="Shape 15"/>
          <p:cNvSpPr/>
          <p:nvPr/>
        </p:nvSpPr>
        <p:spPr>
          <a:xfrm>
            <a:off x="10789920" y="3478876"/>
            <a:ext cx="91440" cy="777240"/>
          </a:xfrm>
          <a:prstGeom prst="rect">
            <a:avLst/>
          </a:prstGeom>
          <a:solidFill>
            <a:srgbClr val="5B7FCC"/>
          </a:solidFill>
          <a:ln w="12700">
            <a:solidFill>
              <a:srgbClr val="5B7FC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6"/>
          <p:cNvSpPr/>
          <p:nvPr/>
        </p:nvSpPr>
        <p:spPr>
          <a:xfrm>
            <a:off x="10972800" y="353374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Oui plutôt</a:t>
            </a:r>
            <a:endParaRPr lang="en-US" sz="1000"/>
          </a:p>
        </p:txBody>
      </p:sp>
      <p:sp>
        <p:nvSpPr>
          <p:cNvPr id="20" name="Text 17"/>
          <p:cNvSpPr/>
          <p:nvPr/>
        </p:nvSpPr>
        <p:spPr>
          <a:xfrm>
            <a:off x="10972800" y="3862924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23%</a:t>
            </a:r>
            <a:endParaRPr lang="en-US" sz="1800"/>
          </a:p>
        </p:txBody>
      </p:sp>
      <p:sp>
        <p:nvSpPr>
          <p:cNvPr id="23" name="Text 20"/>
          <p:cNvSpPr/>
          <p:nvPr/>
        </p:nvSpPr>
        <p:spPr>
          <a:xfrm>
            <a:off x="10515600" y="6565392"/>
            <a:ext cx="1371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7</a:t>
            </a:r>
            <a:endParaRPr lang="en-US" sz="900"/>
          </a:p>
        </p:txBody>
      </p:sp>
      <p:sp>
        <p:nvSpPr>
          <p:cNvPr id="29" name="Text 1">
            <a:extLst>
              <a:ext uri="{FF2B5EF4-FFF2-40B4-BE49-F238E27FC236}">
                <a16:creationId xmlns:a16="http://schemas.microsoft.com/office/drawing/2014/main" id="{2CC4417F-A786-DD24-62C6-9DFEB03CA68F}"/>
              </a:ext>
            </a:extLst>
          </p:cNvPr>
          <p:cNvSpPr/>
          <p:nvPr/>
        </p:nvSpPr>
        <p:spPr>
          <a:xfrm>
            <a:off x="2743200" y="10972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kern="0" spc="10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 PROPOSITIONS  </a:t>
            </a:r>
            <a:r>
              <a:rPr lang="en-US" sz="1200" b="1" kern="0" spc="10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LA FRANCE</a:t>
            </a:r>
            <a:endParaRPr lang="en-US" sz="1100">
              <a:solidFill>
                <a:srgbClr val="002060"/>
              </a:solidFill>
            </a:endParaRPr>
          </a:p>
        </p:txBody>
      </p:sp>
      <p:pic>
        <p:nvPicPr>
          <p:cNvPr id="32" name="Picture 4" descr="Les Républicains — Wikipédia">
            <a:extLst>
              <a:ext uri="{FF2B5EF4-FFF2-40B4-BE49-F238E27FC236}">
                <a16:creationId xmlns:a16="http://schemas.microsoft.com/office/drawing/2014/main" id="{055A8150-EEEE-A34E-FE82-2643B63F12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3650" y="5961888"/>
            <a:ext cx="1241293" cy="831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52">
            <a:extLst>
              <a:ext uri="{FF2B5EF4-FFF2-40B4-BE49-F238E27FC236}">
                <a16:creationId xmlns:a16="http://schemas.microsoft.com/office/drawing/2014/main" id="{7EDE5B59-B665-2EC5-B210-A5C9E2550784}"/>
              </a:ext>
            </a:extLst>
          </p:cNvPr>
          <p:cNvSpPr/>
          <p:nvPr/>
        </p:nvSpPr>
        <p:spPr>
          <a:xfrm>
            <a:off x="365760" y="6565392"/>
            <a:ext cx="114300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Consultation adherents LR - </a:t>
            </a:r>
            <a:r>
              <a:rPr lang="en-US" sz="900" dirty="0" err="1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Famille</a:t>
            </a:r>
            <a:r>
              <a:rPr lang="en-US" sz="900" dirty="0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Avril 2026  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5"/>
          <p:cNvSpPr/>
          <p:nvPr/>
        </p:nvSpPr>
        <p:spPr>
          <a:xfrm>
            <a:off x="365760" y="914400"/>
            <a:ext cx="114300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fr-FR" b="1" dirty="0">
                <a:solidFill>
                  <a:srgbClr val="1A2B5E"/>
                </a:solidFill>
                <a:latin typeface="Calibri" pitchFamily="34" charset="0"/>
                <a:cs typeface="Calibri" pitchFamily="34" charset="-120"/>
              </a:rPr>
              <a:t>Êtes-vous favorable à ce que l’État et les entreprises développent davantage de solutions de garde pour les enfants de moins de 3 ans, afin que chaque famille puisse disposer d’une solution adaptée ? </a:t>
            </a:r>
          </a:p>
        </p:txBody>
      </p:sp>
      <p:graphicFrame>
        <p:nvGraphicFramePr>
          <p:cNvPr id="9" name="Chart 0"/>
          <p:cNvGraphicFramePr/>
          <p:nvPr>
            <p:extLst>
              <p:ext uri="{D42A27DB-BD31-4B8C-83A1-F6EECF244321}">
                <p14:modId xmlns:p14="http://schemas.microsoft.com/office/powerpoint/2010/main" val="3758532498"/>
              </p:ext>
            </p:extLst>
          </p:nvPr>
        </p:nvGraphicFramePr>
        <p:xfrm>
          <a:off x="457200" y="2286000"/>
          <a:ext cx="5943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8"/>
          <p:cNvSpPr/>
          <p:nvPr/>
        </p:nvSpPr>
        <p:spPr>
          <a:xfrm>
            <a:off x="6858000" y="242316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Sous-total favorable</a:t>
            </a:r>
            <a:endParaRPr lang="en-US" sz="1300">
              <a:solidFill>
                <a:srgbClr val="002060"/>
              </a:solidFill>
            </a:endParaRPr>
          </a:p>
        </p:txBody>
      </p:sp>
      <p:sp>
        <p:nvSpPr>
          <p:cNvPr id="12" name="Text 9"/>
          <p:cNvSpPr/>
          <p:nvPr/>
        </p:nvSpPr>
        <p:spPr>
          <a:xfrm>
            <a:off x="6858000" y="2926080"/>
            <a:ext cx="4846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0" b="1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92%</a:t>
            </a:r>
            <a:endParaRPr lang="en-US" sz="8000">
              <a:solidFill>
                <a:srgbClr val="002060"/>
              </a:solidFill>
            </a:endParaRPr>
          </a:p>
        </p:txBody>
      </p:sp>
      <p:sp>
        <p:nvSpPr>
          <p:cNvPr id="14" name="Shape 11"/>
          <p:cNvSpPr/>
          <p:nvPr/>
        </p:nvSpPr>
        <p:spPr>
          <a:xfrm>
            <a:off x="10835640" y="2551177"/>
            <a:ext cx="91440" cy="777240"/>
          </a:xfrm>
          <a:prstGeom prst="rect">
            <a:avLst/>
          </a:prstGeom>
          <a:solidFill>
            <a:srgbClr val="1D3C8F"/>
          </a:solidFill>
          <a:ln w="12700">
            <a:solidFill>
              <a:srgbClr val="1D3C8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2"/>
          <p:cNvSpPr/>
          <p:nvPr/>
        </p:nvSpPr>
        <p:spPr>
          <a:xfrm>
            <a:off x="11018520" y="2606041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Très favorable</a:t>
            </a:r>
            <a:endParaRPr lang="en-US" sz="1000"/>
          </a:p>
        </p:txBody>
      </p:sp>
      <p:sp>
        <p:nvSpPr>
          <p:cNvPr id="16" name="Text 13"/>
          <p:cNvSpPr/>
          <p:nvPr/>
        </p:nvSpPr>
        <p:spPr>
          <a:xfrm>
            <a:off x="11018520" y="2935225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58%</a:t>
            </a:r>
            <a:endParaRPr lang="en-US" sz="1800"/>
          </a:p>
        </p:txBody>
      </p:sp>
      <p:sp>
        <p:nvSpPr>
          <p:cNvPr id="18" name="Shape 15"/>
          <p:cNvSpPr/>
          <p:nvPr/>
        </p:nvSpPr>
        <p:spPr>
          <a:xfrm>
            <a:off x="10835640" y="3438145"/>
            <a:ext cx="91440" cy="777240"/>
          </a:xfrm>
          <a:prstGeom prst="rect">
            <a:avLst/>
          </a:prstGeom>
          <a:solidFill>
            <a:srgbClr val="5B7FCC"/>
          </a:solidFill>
          <a:ln w="12700">
            <a:solidFill>
              <a:srgbClr val="5B7FC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6"/>
          <p:cNvSpPr/>
          <p:nvPr/>
        </p:nvSpPr>
        <p:spPr>
          <a:xfrm>
            <a:off x="11018520" y="3493009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Plutôt favorable</a:t>
            </a:r>
            <a:endParaRPr lang="en-US" sz="1000"/>
          </a:p>
        </p:txBody>
      </p:sp>
      <p:sp>
        <p:nvSpPr>
          <p:cNvPr id="20" name="Text 17"/>
          <p:cNvSpPr/>
          <p:nvPr/>
        </p:nvSpPr>
        <p:spPr>
          <a:xfrm>
            <a:off x="11018520" y="3822193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34%</a:t>
            </a:r>
            <a:endParaRPr lang="en-US" sz="1800"/>
          </a:p>
        </p:txBody>
      </p:sp>
      <p:sp>
        <p:nvSpPr>
          <p:cNvPr id="23" name="Text 20"/>
          <p:cNvSpPr/>
          <p:nvPr/>
        </p:nvSpPr>
        <p:spPr>
          <a:xfrm>
            <a:off x="10515600" y="6565392"/>
            <a:ext cx="1371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7</a:t>
            </a:r>
            <a:endParaRPr lang="en-US" sz="900"/>
          </a:p>
        </p:txBody>
      </p:sp>
      <p:sp>
        <p:nvSpPr>
          <p:cNvPr id="26" name="Text 1">
            <a:extLst>
              <a:ext uri="{FF2B5EF4-FFF2-40B4-BE49-F238E27FC236}">
                <a16:creationId xmlns:a16="http://schemas.microsoft.com/office/drawing/2014/main" id="{E7F61219-0BF9-6064-3222-76524A96E83F}"/>
              </a:ext>
            </a:extLst>
          </p:cNvPr>
          <p:cNvSpPr/>
          <p:nvPr/>
        </p:nvSpPr>
        <p:spPr>
          <a:xfrm>
            <a:off x="2743200" y="10972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kern="0" spc="10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 PROPOSITIONS  </a:t>
            </a:r>
            <a:r>
              <a:rPr lang="en-US" sz="1200" b="1" kern="0" spc="10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LA FRANCE</a:t>
            </a:r>
            <a:endParaRPr lang="en-US" sz="1100">
              <a:solidFill>
                <a:srgbClr val="002060"/>
              </a:solidFill>
            </a:endParaRPr>
          </a:p>
        </p:txBody>
      </p:sp>
      <p:pic>
        <p:nvPicPr>
          <p:cNvPr id="29" name="Picture 4" descr="Les Républicains — Wikipédia">
            <a:extLst>
              <a:ext uri="{FF2B5EF4-FFF2-40B4-BE49-F238E27FC236}">
                <a16:creationId xmlns:a16="http://schemas.microsoft.com/office/drawing/2014/main" id="{EC4F358B-AA00-4F31-CA43-C350CBCB0C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3650" y="5961888"/>
            <a:ext cx="1241293" cy="831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2">
            <a:extLst>
              <a:ext uri="{FF2B5EF4-FFF2-40B4-BE49-F238E27FC236}">
                <a16:creationId xmlns:a16="http://schemas.microsoft.com/office/drawing/2014/main" id="{587CFA52-8991-6139-4E5B-6D6365814C51}"/>
              </a:ext>
            </a:extLst>
          </p:cNvPr>
          <p:cNvSpPr/>
          <p:nvPr/>
        </p:nvSpPr>
        <p:spPr>
          <a:xfrm>
            <a:off x="365760" y="537002"/>
            <a:ext cx="11521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2600" b="1" dirty="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9 adhérents sur 10 favorables au développement de davantage de solutions de garde</a:t>
            </a:r>
            <a:endParaRPr lang="fr-FR" sz="2600" dirty="0">
              <a:solidFill>
                <a:srgbClr val="002060"/>
              </a:solidFill>
            </a:endParaRPr>
          </a:p>
        </p:txBody>
      </p:sp>
      <p:sp>
        <p:nvSpPr>
          <p:cNvPr id="3" name="Text 52">
            <a:extLst>
              <a:ext uri="{FF2B5EF4-FFF2-40B4-BE49-F238E27FC236}">
                <a16:creationId xmlns:a16="http://schemas.microsoft.com/office/drawing/2014/main" id="{3B5BFBA0-B58E-D97B-EEA8-C7430824C076}"/>
              </a:ext>
            </a:extLst>
          </p:cNvPr>
          <p:cNvSpPr/>
          <p:nvPr/>
        </p:nvSpPr>
        <p:spPr>
          <a:xfrm>
            <a:off x="365760" y="6565392"/>
            <a:ext cx="114300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Consultation adherents LR - </a:t>
            </a:r>
            <a:r>
              <a:rPr lang="en-US" sz="900" dirty="0" err="1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Famille</a:t>
            </a:r>
            <a:r>
              <a:rPr lang="en-US" sz="900" dirty="0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Avril 2026  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5"/>
          <p:cNvSpPr/>
          <p:nvPr/>
        </p:nvSpPr>
        <p:spPr>
          <a:xfrm>
            <a:off x="365760" y="914400"/>
            <a:ext cx="114300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fr-FR" b="1">
                <a:solidFill>
                  <a:srgbClr val="1A2B5E"/>
                </a:solidFill>
                <a:latin typeface="Calibri" pitchFamily="34" charset="0"/>
                <a:cs typeface="Calibri" pitchFamily="34" charset="-120"/>
              </a:rPr>
              <a:t>Les aides aux familles reposent aujourd’hui sur de nombreux dispositifs. Faut-il les simplifier en regroupant plusieurs aides en un dispositif, activé dès le 1er enfant ?</a:t>
            </a:r>
          </a:p>
        </p:txBody>
      </p:sp>
      <p:graphicFrame>
        <p:nvGraphicFramePr>
          <p:cNvPr id="9" name="Chart 0"/>
          <p:cNvGraphicFramePr/>
          <p:nvPr>
            <p:extLst>
              <p:ext uri="{D42A27DB-BD31-4B8C-83A1-F6EECF244321}">
                <p14:modId xmlns:p14="http://schemas.microsoft.com/office/powerpoint/2010/main" val="322443671"/>
              </p:ext>
            </p:extLst>
          </p:nvPr>
        </p:nvGraphicFramePr>
        <p:xfrm>
          <a:off x="457200" y="2286000"/>
          <a:ext cx="5943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8"/>
          <p:cNvSpPr/>
          <p:nvPr/>
        </p:nvSpPr>
        <p:spPr>
          <a:xfrm>
            <a:off x="6858000" y="242316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Sous-total Oui</a:t>
            </a:r>
            <a:endParaRPr lang="en-US" sz="1300">
              <a:solidFill>
                <a:srgbClr val="002060"/>
              </a:solidFill>
            </a:endParaRPr>
          </a:p>
        </p:txBody>
      </p:sp>
      <p:sp>
        <p:nvSpPr>
          <p:cNvPr id="12" name="Text 9"/>
          <p:cNvSpPr/>
          <p:nvPr/>
        </p:nvSpPr>
        <p:spPr>
          <a:xfrm>
            <a:off x="6858000" y="2926080"/>
            <a:ext cx="4846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0" b="1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93%</a:t>
            </a:r>
            <a:endParaRPr lang="en-US" sz="8000">
              <a:solidFill>
                <a:srgbClr val="002060"/>
              </a:solidFill>
            </a:endParaRPr>
          </a:p>
        </p:txBody>
      </p:sp>
      <p:sp>
        <p:nvSpPr>
          <p:cNvPr id="14" name="Shape 11"/>
          <p:cNvSpPr/>
          <p:nvPr/>
        </p:nvSpPr>
        <p:spPr>
          <a:xfrm>
            <a:off x="10789920" y="2542032"/>
            <a:ext cx="91440" cy="777240"/>
          </a:xfrm>
          <a:prstGeom prst="rect">
            <a:avLst/>
          </a:prstGeom>
          <a:solidFill>
            <a:srgbClr val="1D3C8F"/>
          </a:solidFill>
          <a:ln w="12700">
            <a:solidFill>
              <a:srgbClr val="1D3C8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2"/>
          <p:cNvSpPr/>
          <p:nvPr/>
        </p:nvSpPr>
        <p:spPr>
          <a:xfrm>
            <a:off x="10972800" y="259689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Oui tout à fait</a:t>
            </a:r>
            <a:endParaRPr lang="en-US" sz="1000"/>
          </a:p>
        </p:txBody>
      </p:sp>
      <p:sp>
        <p:nvSpPr>
          <p:cNvPr id="16" name="Text 13"/>
          <p:cNvSpPr/>
          <p:nvPr/>
        </p:nvSpPr>
        <p:spPr>
          <a:xfrm>
            <a:off x="10972800" y="2926080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69%</a:t>
            </a:r>
            <a:endParaRPr lang="en-US" sz="1800"/>
          </a:p>
        </p:txBody>
      </p:sp>
      <p:sp>
        <p:nvSpPr>
          <p:cNvPr id="18" name="Shape 15"/>
          <p:cNvSpPr/>
          <p:nvPr/>
        </p:nvSpPr>
        <p:spPr>
          <a:xfrm>
            <a:off x="10789920" y="3429000"/>
            <a:ext cx="91440" cy="777240"/>
          </a:xfrm>
          <a:prstGeom prst="rect">
            <a:avLst/>
          </a:prstGeom>
          <a:solidFill>
            <a:srgbClr val="5B7FCC"/>
          </a:solidFill>
          <a:ln w="12700">
            <a:solidFill>
              <a:srgbClr val="5B7FC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6"/>
          <p:cNvSpPr/>
          <p:nvPr/>
        </p:nvSpPr>
        <p:spPr>
          <a:xfrm>
            <a:off x="10972800" y="348386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Oui plutôt</a:t>
            </a:r>
            <a:endParaRPr lang="en-US" sz="1000"/>
          </a:p>
        </p:txBody>
      </p:sp>
      <p:sp>
        <p:nvSpPr>
          <p:cNvPr id="20" name="Text 17"/>
          <p:cNvSpPr/>
          <p:nvPr/>
        </p:nvSpPr>
        <p:spPr>
          <a:xfrm>
            <a:off x="10972800" y="3813048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24%</a:t>
            </a:r>
            <a:endParaRPr lang="en-US" sz="1800"/>
          </a:p>
        </p:txBody>
      </p:sp>
      <p:sp>
        <p:nvSpPr>
          <p:cNvPr id="23" name="Text 20"/>
          <p:cNvSpPr/>
          <p:nvPr/>
        </p:nvSpPr>
        <p:spPr>
          <a:xfrm>
            <a:off x="10515600" y="6565392"/>
            <a:ext cx="1371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7</a:t>
            </a:r>
            <a:endParaRPr lang="en-US" sz="900"/>
          </a:p>
        </p:txBody>
      </p:sp>
      <p:sp>
        <p:nvSpPr>
          <p:cNvPr id="26" name="Text 1">
            <a:extLst>
              <a:ext uri="{FF2B5EF4-FFF2-40B4-BE49-F238E27FC236}">
                <a16:creationId xmlns:a16="http://schemas.microsoft.com/office/drawing/2014/main" id="{DA730104-A37C-42FC-4019-F40A26DD4D35}"/>
              </a:ext>
            </a:extLst>
          </p:cNvPr>
          <p:cNvSpPr/>
          <p:nvPr/>
        </p:nvSpPr>
        <p:spPr>
          <a:xfrm>
            <a:off x="2743200" y="10972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kern="0" spc="10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 PROPOSITIONS  </a:t>
            </a:r>
            <a:r>
              <a:rPr lang="en-US" sz="1200" b="1" kern="0" spc="10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LA FRANCE</a:t>
            </a:r>
            <a:endParaRPr lang="en-US" sz="1100">
              <a:solidFill>
                <a:srgbClr val="002060"/>
              </a:solidFill>
            </a:endParaRPr>
          </a:p>
        </p:txBody>
      </p:sp>
      <p:pic>
        <p:nvPicPr>
          <p:cNvPr id="29" name="Picture 4" descr="Les Républicains — Wikipédia">
            <a:extLst>
              <a:ext uri="{FF2B5EF4-FFF2-40B4-BE49-F238E27FC236}">
                <a16:creationId xmlns:a16="http://schemas.microsoft.com/office/drawing/2014/main" id="{8AC0BCFF-0297-6531-D244-CF9F989FDE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3650" y="5961888"/>
            <a:ext cx="1241293" cy="831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2">
            <a:extLst>
              <a:ext uri="{FF2B5EF4-FFF2-40B4-BE49-F238E27FC236}">
                <a16:creationId xmlns:a16="http://schemas.microsoft.com/office/drawing/2014/main" id="{5B4A70DB-64E8-563D-3C69-9F7CF4F98625}"/>
              </a:ext>
            </a:extLst>
          </p:cNvPr>
          <p:cNvSpPr/>
          <p:nvPr/>
        </p:nvSpPr>
        <p:spPr>
          <a:xfrm>
            <a:off x="365760" y="537002"/>
            <a:ext cx="11521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2600" b="1" dirty="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9 adhérents sur 10 favorables à la simplification des dispositifs d’aide</a:t>
            </a:r>
            <a:endParaRPr lang="fr-FR" sz="2600" dirty="0">
              <a:solidFill>
                <a:srgbClr val="002060"/>
              </a:solidFill>
            </a:endParaRPr>
          </a:p>
        </p:txBody>
      </p:sp>
      <p:sp>
        <p:nvSpPr>
          <p:cNvPr id="3" name="Text 52">
            <a:extLst>
              <a:ext uri="{FF2B5EF4-FFF2-40B4-BE49-F238E27FC236}">
                <a16:creationId xmlns:a16="http://schemas.microsoft.com/office/drawing/2014/main" id="{8EA3DDEF-2961-8B36-92FF-78E8560DF755}"/>
              </a:ext>
            </a:extLst>
          </p:cNvPr>
          <p:cNvSpPr/>
          <p:nvPr/>
        </p:nvSpPr>
        <p:spPr>
          <a:xfrm>
            <a:off x="365760" y="6565392"/>
            <a:ext cx="114300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Consultation adherents LR - </a:t>
            </a:r>
            <a:r>
              <a:rPr lang="en-US" sz="900" dirty="0" err="1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Famille</a:t>
            </a:r>
            <a:r>
              <a:rPr lang="en-US" sz="900" dirty="0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Avril 2026  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5"/>
          <p:cNvSpPr/>
          <p:nvPr/>
        </p:nvSpPr>
        <p:spPr>
          <a:xfrm>
            <a:off x="365760" y="914400"/>
            <a:ext cx="114300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fr-FR" sz="1800" b="1" kern="100">
                <a:solidFill>
                  <a:srgbClr val="00206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Êtes-vous favorable à augmenter la durée minimale de résidence en France qui permet aux étrangers de bénéficier des allocations familiales, actuellement fixée à 3 mois ?</a:t>
            </a:r>
            <a:endParaRPr lang="fr-FR" sz="1800" kern="100">
              <a:solidFill>
                <a:srgbClr val="002060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9" name="Chart 0"/>
          <p:cNvGraphicFramePr/>
          <p:nvPr>
            <p:extLst>
              <p:ext uri="{D42A27DB-BD31-4B8C-83A1-F6EECF244321}">
                <p14:modId xmlns:p14="http://schemas.microsoft.com/office/powerpoint/2010/main" val="518677639"/>
              </p:ext>
            </p:extLst>
          </p:nvPr>
        </p:nvGraphicFramePr>
        <p:xfrm>
          <a:off x="457200" y="2286000"/>
          <a:ext cx="5943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8"/>
          <p:cNvSpPr/>
          <p:nvPr/>
        </p:nvSpPr>
        <p:spPr>
          <a:xfrm>
            <a:off x="6858000" y="242316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Sous-total favorable</a:t>
            </a:r>
            <a:endParaRPr lang="en-US" sz="1300">
              <a:solidFill>
                <a:srgbClr val="002060"/>
              </a:solidFill>
            </a:endParaRPr>
          </a:p>
        </p:txBody>
      </p:sp>
      <p:sp>
        <p:nvSpPr>
          <p:cNvPr id="12" name="Text 9"/>
          <p:cNvSpPr/>
          <p:nvPr/>
        </p:nvSpPr>
        <p:spPr>
          <a:xfrm>
            <a:off x="6858000" y="2926080"/>
            <a:ext cx="4846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0" b="1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87%</a:t>
            </a:r>
            <a:endParaRPr lang="en-US" sz="8000">
              <a:solidFill>
                <a:srgbClr val="002060"/>
              </a:solidFill>
            </a:endParaRPr>
          </a:p>
        </p:txBody>
      </p:sp>
      <p:sp>
        <p:nvSpPr>
          <p:cNvPr id="14" name="Shape 11"/>
          <p:cNvSpPr/>
          <p:nvPr/>
        </p:nvSpPr>
        <p:spPr>
          <a:xfrm>
            <a:off x="10607040" y="2505456"/>
            <a:ext cx="91440" cy="777240"/>
          </a:xfrm>
          <a:prstGeom prst="rect">
            <a:avLst/>
          </a:prstGeom>
          <a:solidFill>
            <a:srgbClr val="1D3C8F"/>
          </a:solidFill>
          <a:ln w="12700">
            <a:solidFill>
              <a:srgbClr val="1D3C8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2"/>
          <p:cNvSpPr/>
          <p:nvPr/>
        </p:nvSpPr>
        <p:spPr>
          <a:xfrm>
            <a:off x="10789920" y="256032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Très favorable</a:t>
            </a:r>
            <a:endParaRPr lang="en-US" sz="1000"/>
          </a:p>
        </p:txBody>
      </p:sp>
      <p:sp>
        <p:nvSpPr>
          <p:cNvPr id="16" name="Text 13"/>
          <p:cNvSpPr/>
          <p:nvPr/>
        </p:nvSpPr>
        <p:spPr>
          <a:xfrm>
            <a:off x="10789920" y="2889504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80%</a:t>
            </a:r>
            <a:endParaRPr lang="en-US" sz="1800"/>
          </a:p>
        </p:txBody>
      </p:sp>
      <p:sp>
        <p:nvSpPr>
          <p:cNvPr id="18" name="Shape 15"/>
          <p:cNvSpPr/>
          <p:nvPr/>
        </p:nvSpPr>
        <p:spPr>
          <a:xfrm>
            <a:off x="10607040" y="3392424"/>
            <a:ext cx="91440" cy="777240"/>
          </a:xfrm>
          <a:prstGeom prst="rect">
            <a:avLst/>
          </a:prstGeom>
          <a:solidFill>
            <a:srgbClr val="5B7FCC"/>
          </a:solidFill>
          <a:ln w="12700">
            <a:solidFill>
              <a:srgbClr val="5B7FC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6"/>
          <p:cNvSpPr/>
          <p:nvPr/>
        </p:nvSpPr>
        <p:spPr>
          <a:xfrm>
            <a:off x="10789920" y="344728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Plutôt favorable</a:t>
            </a:r>
            <a:endParaRPr lang="en-US" sz="1000"/>
          </a:p>
        </p:txBody>
      </p:sp>
      <p:sp>
        <p:nvSpPr>
          <p:cNvPr id="20" name="Text 17"/>
          <p:cNvSpPr/>
          <p:nvPr/>
        </p:nvSpPr>
        <p:spPr>
          <a:xfrm>
            <a:off x="10789920" y="3776472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7%</a:t>
            </a:r>
            <a:endParaRPr lang="en-US" sz="1800"/>
          </a:p>
        </p:txBody>
      </p:sp>
      <p:sp>
        <p:nvSpPr>
          <p:cNvPr id="23" name="Text 20"/>
          <p:cNvSpPr/>
          <p:nvPr/>
        </p:nvSpPr>
        <p:spPr>
          <a:xfrm>
            <a:off x="10515600" y="6565392"/>
            <a:ext cx="1371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7</a:t>
            </a:r>
            <a:endParaRPr lang="en-US" sz="900"/>
          </a:p>
        </p:txBody>
      </p:sp>
      <p:sp>
        <p:nvSpPr>
          <p:cNvPr id="28" name="Text 1">
            <a:extLst>
              <a:ext uri="{FF2B5EF4-FFF2-40B4-BE49-F238E27FC236}">
                <a16:creationId xmlns:a16="http://schemas.microsoft.com/office/drawing/2014/main" id="{726D7794-B851-47DF-E5C2-8E80FA221B9D}"/>
              </a:ext>
            </a:extLst>
          </p:cNvPr>
          <p:cNvSpPr/>
          <p:nvPr/>
        </p:nvSpPr>
        <p:spPr>
          <a:xfrm>
            <a:off x="2743200" y="10972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kern="0" spc="10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 PROPOSITIONS  </a:t>
            </a:r>
            <a:r>
              <a:rPr lang="en-US" sz="1200" b="1" kern="0" spc="10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LA FRANCE</a:t>
            </a:r>
            <a:endParaRPr lang="en-US" sz="1100">
              <a:solidFill>
                <a:srgbClr val="002060"/>
              </a:solidFill>
            </a:endParaRPr>
          </a:p>
        </p:txBody>
      </p:sp>
      <p:pic>
        <p:nvPicPr>
          <p:cNvPr id="31" name="Picture 4" descr="Les Républicains — Wikipédia">
            <a:extLst>
              <a:ext uri="{FF2B5EF4-FFF2-40B4-BE49-F238E27FC236}">
                <a16:creationId xmlns:a16="http://schemas.microsoft.com/office/drawing/2014/main" id="{1418D2A3-C5C2-DC9C-3AF0-ABEE4CB7DA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3650" y="5961888"/>
            <a:ext cx="1241293" cy="831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2">
            <a:extLst>
              <a:ext uri="{FF2B5EF4-FFF2-40B4-BE49-F238E27FC236}">
                <a16:creationId xmlns:a16="http://schemas.microsoft.com/office/drawing/2014/main" id="{49F71E35-5E51-ABE6-6F57-C40C180E5EE9}"/>
              </a:ext>
            </a:extLst>
          </p:cNvPr>
          <p:cNvSpPr/>
          <p:nvPr/>
        </p:nvSpPr>
        <p:spPr>
          <a:xfrm>
            <a:off x="365760" y="537002"/>
            <a:ext cx="11521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2600" b="1" dirty="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80% des adhérents très favorables à l’augmentation de la durée minimale de résidence en France pour bénéficier des allocations familiales</a:t>
            </a:r>
            <a:endParaRPr lang="fr-FR" sz="2600" dirty="0">
              <a:solidFill>
                <a:srgbClr val="002060"/>
              </a:solidFill>
            </a:endParaRPr>
          </a:p>
        </p:txBody>
      </p:sp>
      <p:sp>
        <p:nvSpPr>
          <p:cNvPr id="3" name="Text 52">
            <a:extLst>
              <a:ext uri="{FF2B5EF4-FFF2-40B4-BE49-F238E27FC236}">
                <a16:creationId xmlns:a16="http://schemas.microsoft.com/office/drawing/2014/main" id="{9B307E60-1253-B515-D96F-A4B61509209E}"/>
              </a:ext>
            </a:extLst>
          </p:cNvPr>
          <p:cNvSpPr/>
          <p:nvPr/>
        </p:nvSpPr>
        <p:spPr>
          <a:xfrm>
            <a:off x="365760" y="6565392"/>
            <a:ext cx="114300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Consultation adherents LR - </a:t>
            </a:r>
            <a:r>
              <a:rPr lang="en-US" sz="900" dirty="0" err="1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Famille</a:t>
            </a:r>
            <a:r>
              <a:rPr lang="en-US" sz="900" dirty="0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Avril 2026  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5"/>
          <p:cNvSpPr/>
          <p:nvPr/>
        </p:nvSpPr>
        <p:spPr>
          <a:xfrm>
            <a:off x="365760" y="914400"/>
            <a:ext cx="114300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b="1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Êtes-vous favorable à ce que le logement social soit attribué en priorité aux familles dont au moins l'un des deux membres du couple travaille ?</a:t>
            </a:r>
            <a:endParaRPr lang="fr-FR" dirty="0"/>
          </a:p>
        </p:txBody>
      </p:sp>
      <p:graphicFrame>
        <p:nvGraphicFramePr>
          <p:cNvPr id="9" name="Chart 0"/>
          <p:cNvGraphicFramePr/>
          <p:nvPr>
            <p:extLst>
              <p:ext uri="{D42A27DB-BD31-4B8C-83A1-F6EECF244321}">
                <p14:modId xmlns:p14="http://schemas.microsoft.com/office/powerpoint/2010/main" val="2142031640"/>
              </p:ext>
            </p:extLst>
          </p:nvPr>
        </p:nvGraphicFramePr>
        <p:xfrm>
          <a:off x="457200" y="2286000"/>
          <a:ext cx="5943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8"/>
          <p:cNvSpPr/>
          <p:nvPr/>
        </p:nvSpPr>
        <p:spPr>
          <a:xfrm>
            <a:off x="6858000" y="242316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Sous-total favorable</a:t>
            </a:r>
            <a:endParaRPr lang="en-US" sz="1300">
              <a:solidFill>
                <a:srgbClr val="002060"/>
              </a:solidFill>
            </a:endParaRPr>
          </a:p>
        </p:txBody>
      </p:sp>
      <p:sp>
        <p:nvSpPr>
          <p:cNvPr id="12" name="Text 9"/>
          <p:cNvSpPr/>
          <p:nvPr/>
        </p:nvSpPr>
        <p:spPr>
          <a:xfrm>
            <a:off x="6858000" y="2926080"/>
            <a:ext cx="4846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0" b="1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93%</a:t>
            </a:r>
            <a:endParaRPr lang="en-US" sz="8000">
              <a:solidFill>
                <a:srgbClr val="002060"/>
              </a:solidFill>
            </a:endParaRPr>
          </a:p>
        </p:txBody>
      </p:sp>
      <p:sp>
        <p:nvSpPr>
          <p:cNvPr id="14" name="Shape 11"/>
          <p:cNvSpPr/>
          <p:nvPr/>
        </p:nvSpPr>
        <p:spPr>
          <a:xfrm>
            <a:off x="10789920" y="2514600"/>
            <a:ext cx="91440" cy="777240"/>
          </a:xfrm>
          <a:prstGeom prst="rect">
            <a:avLst/>
          </a:prstGeom>
          <a:solidFill>
            <a:srgbClr val="1D3C8F"/>
          </a:solidFill>
          <a:ln w="12700">
            <a:solidFill>
              <a:srgbClr val="1D3C8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2"/>
          <p:cNvSpPr/>
          <p:nvPr/>
        </p:nvSpPr>
        <p:spPr>
          <a:xfrm>
            <a:off x="10972800" y="256946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Très favorable</a:t>
            </a:r>
            <a:endParaRPr lang="en-US" sz="1000"/>
          </a:p>
        </p:txBody>
      </p:sp>
      <p:sp>
        <p:nvSpPr>
          <p:cNvPr id="16" name="Text 13"/>
          <p:cNvSpPr/>
          <p:nvPr/>
        </p:nvSpPr>
        <p:spPr>
          <a:xfrm>
            <a:off x="10972800" y="2898648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70%</a:t>
            </a:r>
            <a:endParaRPr lang="en-US" sz="1800"/>
          </a:p>
        </p:txBody>
      </p:sp>
      <p:sp>
        <p:nvSpPr>
          <p:cNvPr id="18" name="Shape 15"/>
          <p:cNvSpPr/>
          <p:nvPr/>
        </p:nvSpPr>
        <p:spPr>
          <a:xfrm>
            <a:off x="10789920" y="3401568"/>
            <a:ext cx="91440" cy="777240"/>
          </a:xfrm>
          <a:prstGeom prst="rect">
            <a:avLst/>
          </a:prstGeom>
          <a:solidFill>
            <a:srgbClr val="5B7FCC"/>
          </a:solidFill>
          <a:ln w="12700">
            <a:solidFill>
              <a:srgbClr val="5B7FC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6"/>
          <p:cNvSpPr/>
          <p:nvPr/>
        </p:nvSpPr>
        <p:spPr>
          <a:xfrm>
            <a:off x="10972800" y="345643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Plutôt favorable</a:t>
            </a:r>
            <a:endParaRPr lang="en-US" sz="1000"/>
          </a:p>
        </p:txBody>
      </p:sp>
      <p:sp>
        <p:nvSpPr>
          <p:cNvPr id="20" name="Text 17"/>
          <p:cNvSpPr/>
          <p:nvPr/>
        </p:nvSpPr>
        <p:spPr>
          <a:xfrm>
            <a:off x="10972800" y="3785616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23%</a:t>
            </a:r>
            <a:endParaRPr lang="en-US" sz="1800"/>
          </a:p>
        </p:txBody>
      </p:sp>
      <p:sp>
        <p:nvSpPr>
          <p:cNvPr id="23" name="Text 20"/>
          <p:cNvSpPr/>
          <p:nvPr/>
        </p:nvSpPr>
        <p:spPr>
          <a:xfrm>
            <a:off x="10515600" y="6565392"/>
            <a:ext cx="1371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7</a:t>
            </a:r>
            <a:endParaRPr lang="en-US" sz="900"/>
          </a:p>
        </p:txBody>
      </p:sp>
      <p:sp>
        <p:nvSpPr>
          <p:cNvPr id="29" name="Text 1">
            <a:extLst>
              <a:ext uri="{FF2B5EF4-FFF2-40B4-BE49-F238E27FC236}">
                <a16:creationId xmlns:a16="http://schemas.microsoft.com/office/drawing/2014/main" id="{CB8098D1-8624-8469-3591-83A4B351FDF2}"/>
              </a:ext>
            </a:extLst>
          </p:cNvPr>
          <p:cNvSpPr/>
          <p:nvPr/>
        </p:nvSpPr>
        <p:spPr>
          <a:xfrm>
            <a:off x="2743200" y="10972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kern="0" spc="10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 PROPOSITIONS  </a:t>
            </a:r>
            <a:r>
              <a:rPr lang="en-US" sz="1200" b="1" kern="0" spc="10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LA FRANCE</a:t>
            </a:r>
            <a:endParaRPr lang="en-US" sz="1100">
              <a:solidFill>
                <a:srgbClr val="002060"/>
              </a:solidFill>
            </a:endParaRPr>
          </a:p>
        </p:txBody>
      </p:sp>
      <p:pic>
        <p:nvPicPr>
          <p:cNvPr id="32" name="Picture 4" descr="Les Républicains — Wikipédia">
            <a:extLst>
              <a:ext uri="{FF2B5EF4-FFF2-40B4-BE49-F238E27FC236}">
                <a16:creationId xmlns:a16="http://schemas.microsoft.com/office/drawing/2014/main" id="{1AE26C40-9F8D-A3DE-080E-A92985F274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3650" y="5961888"/>
            <a:ext cx="1241293" cy="831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2">
            <a:extLst>
              <a:ext uri="{FF2B5EF4-FFF2-40B4-BE49-F238E27FC236}">
                <a16:creationId xmlns:a16="http://schemas.microsoft.com/office/drawing/2014/main" id="{14D9458C-D279-FCD9-4FA4-5E0F74EEF4F8}"/>
              </a:ext>
            </a:extLst>
          </p:cNvPr>
          <p:cNvSpPr/>
          <p:nvPr/>
        </p:nvSpPr>
        <p:spPr>
          <a:xfrm>
            <a:off x="365760" y="537002"/>
            <a:ext cx="11521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2600" b="1" dirty="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9 adhérents sur 10 souhaitent que les logements sociaux soient attribués en priorité aux familles dont au moins l’un des parents travaille</a:t>
            </a:r>
            <a:endParaRPr lang="fr-FR" sz="2600" dirty="0">
              <a:solidFill>
                <a:srgbClr val="002060"/>
              </a:solidFill>
            </a:endParaRPr>
          </a:p>
        </p:txBody>
      </p:sp>
      <p:sp>
        <p:nvSpPr>
          <p:cNvPr id="3" name="Text 52">
            <a:extLst>
              <a:ext uri="{FF2B5EF4-FFF2-40B4-BE49-F238E27FC236}">
                <a16:creationId xmlns:a16="http://schemas.microsoft.com/office/drawing/2014/main" id="{696F8D24-7546-EF26-1589-81099E72B14A}"/>
              </a:ext>
            </a:extLst>
          </p:cNvPr>
          <p:cNvSpPr/>
          <p:nvPr/>
        </p:nvSpPr>
        <p:spPr>
          <a:xfrm>
            <a:off x="365760" y="6565392"/>
            <a:ext cx="114300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Consultation adherents LR - </a:t>
            </a:r>
            <a:r>
              <a:rPr lang="en-US" sz="900" dirty="0" err="1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Famille</a:t>
            </a:r>
            <a:r>
              <a:rPr lang="en-US" sz="900" dirty="0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Avril 2026  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5"/>
          <p:cNvSpPr/>
          <p:nvPr/>
        </p:nvSpPr>
        <p:spPr>
          <a:xfrm>
            <a:off x="365760" y="914400"/>
            <a:ext cx="114300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b="1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Êtes-vous favorable à une baisse des droits sur les donations et les successions pour faciliter la transmission du patrimoine aux enfants et petits-enfants ?</a:t>
            </a:r>
            <a:endParaRPr lang="fr-FR" dirty="0"/>
          </a:p>
        </p:txBody>
      </p:sp>
      <p:graphicFrame>
        <p:nvGraphicFramePr>
          <p:cNvPr id="9" name="Chart 0"/>
          <p:cNvGraphicFramePr/>
          <p:nvPr>
            <p:extLst>
              <p:ext uri="{D42A27DB-BD31-4B8C-83A1-F6EECF244321}">
                <p14:modId xmlns:p14="http://schemas.microsoft.com/office/powerpoint/2010/main" val="2399897525"/>
              </p:ext>
            </p:extLst>
          </p:nvPr>
        </p:nvGraphicFramePr>
        <p:xfrm>
          <a:off x="457200" y="2286000"/>
          <a:ext cx="5943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8"/>
          <p:cNvSpPr/>
          <p:nvPr/>
        </p:nvSpPr>
        <p:spPr>
          <a:xfrm>
            <a:off x="6858000" y="242316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Sous-total favorable</a:t>
            </a:r>
            <a:endParaRPr lang="en-US" sz="1300">
              <a:solidFill>
                <a:srgbClr val="002060"/>
              </a:solidFill>
            </a:endParaRPr>
          </a:p>
        </p:txBody>
      </p:sp>
      <p:sp>
        <p:nvSpPr>
          <p:cNvPr id="12" name="Text 9"/>
          <p:cNvSpPr/>
          <p:nvPr/>
        </p:nvSpPr>
        <p:spPr>
          <a:xfrm>
            <a:off x="6858000" y="2926080"/>
            <a:ext cx="4846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0" b="1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94%</a:t>
            </a:r>
            <a:endParaRPr lang="en-US" sz="8000">
              <a:solidFill>
                <a:srgbClr val="002060"/>
              </a:solidFill>
            </a:endParaRPr>
          </a:p>
        </p:txBody>
      </p:sp>
      <p:sp>
        <p:nvSpPr>
          <p:cNvPr id="14" name="Shape 11"/>
          <p:cNvSpPr/>
          <p:nvPr/>
        </p:nvSpPr>
        <p:spPr>
          <a:xfrm>
            <a:off x="10598727" y="2560320"/>
            <a:ext cx="91440" cy="777240"/>
          </a:xfrm>
          <a:prstGeom prst="rect">
            <a:avLst/>
          </a:prstGeom>
          <a:solidFill>
            <a:srgbClr val="1D3C8F"/>
          </a:solidFill>
          <a:ln w="12700">
            <a:solidFill>
              <a:srgbClr val="1D3C8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2"/>
          <p:cNvSpPr/>
          <p:nvPr/>
        </p:nvSpPr>
        <p:spPr>
          <a:xfrm>
            <a:off x="10781607" y="261518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Très favorable</a:t>
            </a:r>
            <a:endParaRPr lang="en-US" sz="1000"/>
          </a:p>
        </p:txBody>
      </p:sp>
      <p:sp>
        <p:nvSpPr>
          <p:cNvPr id="16" name="Text 13"/>
          <p:cNvSpPr/>
          <p:nvPr/>
        </p:nvSpPr>
        <p:spPr>
          <a:xfrm>
            <a:off x="10781607" y="2944368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81%</a:t>
            </a:r>
            <a:endParaRPr lang="en-US" sz="1800"/>
          </a:p>
        </p:txBody>
      </p:sp>
      <p:sp>
        <p:nvSpPr>
          <p:cNvPr id="18" name="Shape 15"/>
          <p:cNvSpPr/>
          <p:nvPr/>
        </p:nvSpPr>
        <p:spPr>
          <a:xfrm>
            <a:off x="10598727" y="3447288"/>
            <a:ext cx="91440" cy="777240"/>
          </a:xfrm>
          <a:prstGeom prst="rect">
            <a:avLst/>
          </a:prstGeom>
          <a:solidFill>
            <a:srgbClr val="5B7FCC"/>
          </a:solidFill>
          <a:ln w="12700">
            <a:solidFill>
              <a:srgbClr val="5B7FC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6"/>
          <p:cNvSpPr/>
          <p:nvPr/>
        </p:nvSpPr>
        <p:spPr>
          <a:xfrm>
            <a:off x="10781607" y="350215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Plutôt favorable</a:t>
            </a:r>
            <a:endParaRPr lang="en-US" sz="1000"/>
          </a:p>
        </p:txBody>
      </p:sp>
      <p:sp>
        <p:nvSpPr>
          <p:cNvPr id="20" name="Text 17"/>
          <p:cNvSpPr/>
          <p:nvPr/>
        </p:nvSpPr>
        <p:spPr>
          <a:xfrm>
            <a:off x="10781607" y="3831336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13%</a:t>
            </a:r>
            <a:endParaRPr lang="en-US" sz="1800"/>
          </a:p>
        </p:txBody>
      </p:sp>
      <p:sp>
        <p:nvSpPr>
          <p:cNvPr id="23" name="Text 20"/>
          <p:cNvSpPr/>
          <p:nvPr/>
        </p:nvSpPr>
        <p:spPr>
          <a:xfrm>
            <a:off x="10515600" y="6565392"/>
            <a:ext cx="1371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7</a:t>
            </a:r>
            <a:endParaRPr lang="en-US" sz="900"/>
          </a:p>
        </p:txBody>
      </p:sp>
      <p:sp>
        <p:nvSpPr>
          <p:cNvPr id="25" name="Text 52">
            <a:extLst>
              <a:ext uri="{FF2B5EF4-FFF2-40B4-BE49-F238E27FC236}">
                <a16:creationId xmlns:a16="http://schemas.microsoft.com/office/drawing/2014/main" id="{4D1FD9B5-27A0-DC57-C60C-0634AFE6B02D}"/>
              </a:ext>
            </a:extLst>
          </p:cNvPr>
          <p:cNvSpPr/>
          <p:nvPr/>
        </p:nvSpPr>
        <p:spPr>
          <a:xfrm>
            <a:off x="365760" y="6565392"/>
            <a:ext cx="114300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Consultation adherents LR - </a:t>
            </a:r>
            <a:r>
              <a:rPr lang="en-US" sz="900" dirty="0" err="1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Famille</a:t>
            </a:r>
            <a:r>
              <a:rPr lang="en-US" sz="900" dirty="0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Avril 2026  </a:t>
            </a:r>
            <a:endParaRPr lang="en-US" sz="900" dirty="0"/>
          </a:p>
        </p:txBody>
      </p:sp>
      <p:sp>
        <p:nvSpPr>
          <p:cNvPr id="27" name="Text 1">
            <a:extLst>
              <a:ext uri="{FF2B5EF4-FFF2-40B4-BE49-F238E27FC236}">
                <a16:creationId xmlns:a16="http://schemas.microsoft.com/office/drawing/2014/main" id="{3C566CC5-A7DE-06B1-DB32-5034501DBD7A}"/>
              </a:ext>
            </a:extLst>
          </p:cNvPr>
          <p:cNvSpPr/>
          <p:nvPr/>
        </p:nvSpPr>
        <p:spPr>
          <a:xfrm>
            <a:off x="2743200" y="10972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kern="0" spc="10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 PROPOSITIONS  </a:t>
            </a:r>
            <a:r>
              <a:rPr lang="en-US" sz="1200" b="1" kern="0" spc="10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LA FRANCE</a:t>
            </a:r>
            <a:endParaRPr lang="en-US" sz="1100">
              <a:solidFill>
                <a:srgbClr val="002060"/>
              </a:solidFill>
            </a:endParaRPr>
          </a:p>
        </p:txBody>
      </p:sp>
      <p:pic>
        <p:nvPicPr>
          <p:cNvPr id="30" name="Picture 4" descr="Les Républicains — Wikipédia">
            <a:extLst>
              <a:ext uri="{FF2B5EF4-FFF2-40B4-BE49-F238E27FC236}">
                <a16:creationId xmlns:a16="http://schemas.microsoft.com/office/drawing/2014/main" id="{D8D7FFEA-B868-FFA6-74DB-3DCBB13E2D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3650" y="5961888"/>
            <a:ext cx="1241293" cy="831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2">
            <a:extLst>
              <a:ext uri="{FF2B5EF4-FFF2-40B4-BE49-F238E27FC236}">
                <a16:creationId xmlns:a16="http://schemas.microsoft.com/office/drawing/2014/main" id="{BE01CD9E-15F0-D1F4-97AE-0E3716171C7F}"/>
              </a:ext>
            </a:extLst>
          </p:cNvPr>
          <p:cNvSpPr/>
          <p:nvPr/>
        </p:nvSpPr>
        <p:spPr>
          <a:xfrm>
            <a:off x="365760" y="537002"/>
            <a:ext cx="11521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2600" b="1" dirty="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80% des adhérents très favorables à la baisse des droits sur la transmission </a:t>
            </a:r>
            <a:endParaRPr lang="fr-FR" sz="2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5"/>
          <p:cNvSpPr/>
          <p:nvPr/>
        </p:nvSpPr>
        <p:spPr>
          <a:xfrm>
            <a:off x="365760" y="1236375"/>
            <a:ext cx="114300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fr-FR" sz="1800" b="1" kern="1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L’éducation à la vie affective, relationnelle et sexuelle (EVARS) est un programme proposé dans les écoles</a:t>
            </a:r>
            <a:r>
              <a:rPr lang="fr-FR" sz="1800" b="1" kern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fr-FR" sz="1800" b="1" kern="1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pour éduquer à la vie affective et relationnelle, et à la sexualité.</a:t>
            </a:r>
            <a:endParaRPr lang="fr-FR" sz="1800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fr-FR" sz="1800" b="1" kern="1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Selon vous, ce type d’enseignement doit-il relever principalement de l’école ou des parents ? </a:t>
            </a:r>
            <a:endParaRPr lang="fr-FR" sz="1800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9" name="Chart 0"/>
          <p:cNvGraphicFramePr/>
          <p:nvPr>
            <p:extLst>
              <p:ext uri="{D42A27DB-BD31-4B8C-83A1-F6EECF244321}">
                <p14:modId xmlns:p14="http://schemas.microsoft.com/office/powerpoint/2010/main" val="447819630"/>
              </p:ext>
            </p:extLst>
          </p:nvPr>
        </p:nvGraphicFramePr>
        <p:xfrm>
          <a:off x="457200" y="2286000"/>
          <a:ext cx="5943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8"/>
          <p:cNvSpPr/>
          <p:nvPr/>
        </p:nvSpPr>
        <p:spPr>
          <a:xfrm>
            <a:off x="6858000" y="242316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Sous-total plutôt les parents</a:t>
            </a:r>
            <a:endParaRPr lang="en-US" sz="1300">
              <a:solidFill>
                <a:srgbClr val="002060"/>
              </a:solidFill>
            </a:endParaRPr>
          </a:p>
        </p:txBody>
      </p:sp>
      <p:sp>
        <p:nvSpPr>
          <p:cNvPr id="12" name="Text 9"/>
          <p:cNvSpPr/>
          <p:nvPr/>
        </p:nvSpPr>
        <p:spPr>
          <a:xfrm>
            <a:off x="6858000" y="2926080"/>
            <a:ext cx="4846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0" b="1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57%</a:t>
            </a:r>
            <a:endParaRPr lang="en-US" sz="8000">
              <a:solidFill>
                <a:srgbClr val="002060"/>
              </a:solidFill>
            </a:endParaRPr>
          </a:p>
        </p:txBody>
      </p:sp>
      <p:sp>
        <p:nvSpPr>
          <p:cNvPr id="25" name="Shape 11">
            <a:extLst>
              <a:ext uri="{FF2B5EF4-FFF2-40B4-BE49-F238E27FC236}">
                <a16:creationId xmlns:a16="http://schemas.microsoft.com/office/drawing/2014/main" id="{84CBFEED-20DC-EFE5-9D6D-739F9D043AA1}"/>
              </a:ext>
            </a:extLst>
          </p:cNvPr>
          <p:cNvSpPr/>
          <p:nvPr/>
        </p:nvSpPr>
        <p:spPr>
          <a:xfrm>
            <a:off x="10598727" y="2560320"/>
            <a:ext cx="91440" cy="777240"/>
          </a:xfrm>
          <a:prstGeom prst="rect">
            <a:avLst/>
          </a:prstGeom>
          <a:solidFill>
            <a:srgbClr val="1D3C8F"/>
          </a:solidFill>
          <a:ln w="12700">
            <a:solidFill>
              <a:srgbClr val="1D3C8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Text 12">
            <a:extLst>
              <a:ext uri="{FF2B5EF4-FFF2-40B4-BE49-F238E27FC236}">
                <a16:creationId xmlns:a16="http://schemas.microsoft.com/office/drawing/2014/main" id="{32B10044-2854-E2C5-96FF-EC24208C9851}"/>
              </a:ext>
            </a:extLst>
          </p:cNvPr>
          <p:cNvSpPr/>
          <p:nvPr/>
        </p:nvSpPr>
        <p:spPr>
          <a:xfrm>
            <a:off x="10781607" y="261518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err="1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Uniquement</a:t>
            </a:r>
            <a:r>
              <a:rPr lang="en-US" sz="100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les parents</a:t>
            </a:r>
            <a:endParaRPr lang="en-US" sz="1000"/>
          </a:p>
        </p:txBody>
      </p:sp>
      <p:sp>
        <p:nvSpPr>
          <p:cNvPr id="27" name="Text 13">
            <a:extLst>
              <a:ext uri="{FF2B5EF4-FFF2-40B4-BE49-F238E27FC236}">
                <a16:creationId xmlns:a16="http://schemas.microsoft.com/office/drawing/2014/main" id="{CC9434E1-AAA4-46EF-4EA9-01C4598F2C67}"/>
              </a:ext>
            </a:extLst>
          </p:cNvPr>
          <p:cNvSpPr/>
          <p:nvPr/>
        </p:nvSpPr>
        <p:spPr>
          <a:xfrm>
            <a:off x="10781607" y="2944368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17%</a:t>
            </a:r>
            <a:endParaRPr lang="en-US" sz="1800"/>
          </a:p>
        </p:txBody>
      </p:sp>
      <p:sp>
        <p:nvSpPr>
          <p:cNvPr id="28" name="Shape 15">
            <a:extLst>
              <a:ext uri="{FF2B5EF4-FFF2-40B4-BE49-F238E27FC236}">
                <a16:creationId xmlns:a16="http://schemas.microsoft.com/office/drawing/2014/main" id="{BDCEA8EE-428A-36D6-BD01-C17A3E6EA00D}"/>
              </a:ext>
            </a:extLst>
          </p:cNvPr>
          <p:cNvSpPr/>
          <p:nvPr/>
        </p:nvSpPr>
        <p:spPr>
          <a:xfrm>
            <a:off x="10598727" y="3447288"/>
            <a:ext cx="91440" cy="777240"/>
          </a:xfrm>
          <a:prstGeom prst="rect">
            <a:avLst/>
          </a:prstGeom>
          <a:solidFill>
            <a:srgbClr val="5B7FCC"/>
          </a:solidFill>
          <a:ln w="12700">
            <a:solidFill>
              <a:srgbClr val="5B7FC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Text 16">
            <a:extLst>
              <a:ext uri="{FF2B5EF4-FFF2-40B4-BE49-F238E27FC236}">
                <a16:creationId xmlns:a16="http://schemas.microsoft.com/office/drawing/2014/main" id="{1869FAD5-BDDA-64DE-D085-921499B22B69}"/>
              </a:ext>
            </a:extLst>
          </p:cNvPr>
          <p:cNvSpPr/>
          <p:nvPr/>
        </p:nvSpPr>
        <p:spPr>
          <a:xfrm>
            <a:off x="10781607" y="350215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err="1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Plutôt</a:t>
            </a:r>
            <a:r>
              <a:rPr lang="en-US" sz="100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les parents</a:t>
            </a:r>
            <a:endParaRPr lang="en-US" sz="1000"/>
          </a:p>
        </p:txBody>
      </p:sp>
      <p:sp>
        <p:nvSpPr>
          <p:cNvPr id="30" name="Text 17">
            <a:extLst>
              <a:ext uri="{FF2B5EF4-FFF2-40B4-BE49-F238E27FC236}">
                <a16:creationId xmlns:a16="http://schemas.microsoft.com/office/drawing/2014/main" id="{739CED09-D4D1-C1B4-AAB6-0413B51F397B}"/>
              </a:ext>
            </a:extLst>
          </p:cNvPr>
          <p:cNvSpPr/>
          <p:nvPr/>
        </p:nvSpPr>
        <p:spPr>
          <a:xfrm>
            <a:off x="10781607" y="3831336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</a:t>
            </a:r>
            <a:r>
              <a:rPr lang="en-US" sz="1800" b="1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</a:t>
            </a:r>
            <a:endParaRPr lang="en-US" sz="1800"/>
          </a:p>
        </p:txBody>
      </p:sp>
      <p:sp>
        <p:nvSpPr>
          <p:cNvPr id="32" name="Text 1">
            <a:extLst>
              <a:ext uri="{FF2B5EF4-FFF2-40B4-BE49-F238E27FC236}">
                <a16:creationId xmlns:a16="http://schemas.microsoft.com/office/drawing/2014/main" id="{87E1D0FE-0FAC-6DA5-4BE0-4B34686DF684}"/>
              </a:ext>
            </a:extLst>
          </p:cNvPr>
          <p:cNvSpPr/>
          <p:nvPr/>
        </p:nvSpPr>
        <p:spPr>
          <a:xfrm>
            <a:off x="2743200" y="10972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kern="0" spc="10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 PROPOSITIONS  </a:t>
            </a:r>
            <a:r>
              <a:rPr lang="en-US" sz="1200" b="1" kern="0" spc="10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LA FRANCE</a:t>
            </a:r>
            <a:endParaRPr lang="en-US" sz="1100">
              <a:solidFill>
                <a:srgbClr val="002060"/>
              </a:solidFill>
            </a:endParaRPr>
          </a:p>
        </p:txBody>
      </p:sp>
      <p:pic>
        <p:nvPicPr>
          <p:cNvPr id="34" name="Picture 4" descr="Les Républicains — Wikipédia">
            <a:extLst>
              <a:ext uri="{FF2B5EF4-FFF2-40B4-BE49-F238E27FC236}">
                <a16:creationId xmlns:a16="http://schemas.microsoft.com/office/drawing/2014/main" id="{734CFA35-1814-E6B8-9AB0-B3557D7756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3650" y="5961888"/>
            <a:ext cx="1241293" cy="831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2">
            <a:extLst>
              <a:ext uri="{FF2B5EF4-FFF2-40B4-BE49-F238E27FC236}">
                <a16:creationId xmlns:a16="http://schemas.microsoft.com/office/drawing/2014/main" id="{EE6B038F-564B-E242-5E87-229C6A8EB736}"/>
              </a:ext>
            </a:extLst>
          </p:cNvPr>
          <p:cNvSpPr/>
          <p:nvPr/>
        </p:nvSpPr>
        <p:spPr>
          <a:xfrm>
            <a:off x="365760" y="537002"/>
            <a:ext cx="11521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2200" b="1" dirty="0">
                <a:solidFill>
                  <a:srgbClr val="002060"/>
                </a:solidFill>
                <a:latin typeface="Calibri" pitchFamily="34" charset="0"/>
                <a:cs typeface="Calibri" pitchFamily="34" charset="-120"/>
              </a:rPr>
              <a:t>7. 6 adhérents sur 10 considèrent que l’EVARS relève plutôt des parents, toutefois pour 41% cela relève autant de l’école que des parents.</a:t>
            </a:r>
            <a:endParaRPr lang="fr-FR" sz="2200" dirty="0">
              <a:solidFill>
                <a:srgbClr val="002060"/>
              </a:solidFill>
            </a:endParaRPr>
          </a:p>
        </p:txBody>
      </p:sp>
      <p:sp>
        <p:nvSpPr>
          <p:cNvPr id="3" name="Text 52">
            <a:extLst>
              <a:ext uri="{FF2B5EF4-FFF2-40B4-BE49-F238E27FC236}">
                <a16:creationId xmlns:a16="http://schemas.microsoft.com/office/drawing/2014/main" id="{27A494A5-9E0E-FDBB-2D76-282DC645D10D}"/>
              </a:ext>
            </a:extLst>
          </p:cNvPr>
          <p:cNvSpPr/>
          <p:nvPr/>
        </p:nvSpPr>
        <p:spPr>
          <a:xfrm>
            <a:off x="365760" y="6565392"/>
            <a:ext cx="114300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Consultation adherents LR - </a:t>
            </a:r>
            <a:r>
              <a:rPr lang="en-US" sz="900" dirty="0" err="1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Famille</a:t>
            </a:r>
            <a:r>
              <a:rPr lang="en-US" sz="900" dirty="0">
                <a:solidFill>
                  <a:srgbClr val="1D3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Avril 2026  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607</Words>
  <Application>Microsoft Macintosh PowerPoint</Application>
  <PresentationFormat>Grand écran</PresentationFormat>
  <Paragraphs>128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Clemence Brezet</cp:lastModifiedBy>
  <cp:revision>9</cp:revision>
  <cp:lastPrinted>2026-03-26T11:46:13Z</cp:lastPrinted>
  <dcterms:created xsi:type="dcterms:W3CDTF">2026-03-26T10:51:10Z</dcterms:created>
  <dcterms:modified xsi:type="dcterms:W3CDTF">2026-04-08T08:20:47Z</dcterms:modified>
</cp:coreProperties>
</file>